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859" r:id="rId3"/>
    <p:sldId id="1017" r:id="rId4"/>
    <p:sldId id="1018" r:id="rId5"/>
    <p:sldId id="1019" r:id="rId6"/>
    <p:sldId id="1061" r:id="rId7"/>
    <p:sldId id="1062" r:id="rId8"/>
    <p:sldId id="1020" r:id="rId9"/>
    <p:sldId id="1021" r:id="rId10"/>
    <p:sldId id="1022" r:id="rId11"/>
    <p:sldId id="1060" r:id="rId12"/>
    <p:sldId id="1069" r:id="rId13"/>
    <p:sldId id="1024" r:id="rId14"/>
    <p:sldId id="1025" r:id="rId15"/>
    <p:sldId id="1063" r:id="rId16"/>
    <p:sldId id="1027" r:id="rId17"/>
    <p:sldId id="1064" r:id="rId18"/>
    <p:sldId id="1065" r:id="rId19"/>
    <p:sldId id="1066" r:id="rId20"/>
    <p:sldId id="1067" r:id="rId21"/>
    <p:sldId id="1068" r:id="rId22"/>
    <p:sldId id="1028" r:id="rId2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第二单元  中国革命传统作品研习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 身 工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108482"/>
          <a:ext cx="11377264" cy="3256622"/>
        </p:xfrm>
        <a:graphic>
          <a:graphicData uri="http://schemas.openxmlformats.org/drawingml/2006/table">
            <a:tbl>
              <a:tblPr firstRow="1" firstCol="1" bandRow="1"/>
              <a:tblGrid>
                <a:gridCol w="1440160"/>
                <a:gridCol w="9937104"/>
              </a:tblGrid>
              <a:tr h="6963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b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 b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语言建构与运用　审美鉴赏与创造　思维发展与提升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4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40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581660"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分析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报告文学的特征考查学生的批判性思维与理性探究能力、非虚构写作能力与证据意识、社会责任感与公民意识以及跨学科思维与综合素养。学生要从多元角度解读文本，掌握纪实类文本写作技巧，强化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用事实说话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的证据意识，通过沉浸式阅读体验改善被动学习的状态，形成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阅读</a:t>
                      </a:r>
                      <a:r>
                        <a:rPr lang="zh-CN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思考</a:t>
                      </a:r>
                      <a:r>
                        <a:rPr kumimoji="0" lang="zh-CN" altLang="zh-CN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表达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的良性循环。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036474"/>
          <a:ext cx="11377264" cy="3256622"/>
        </p:xfrm>
        <a:graphic>
          <a:graphicData uri="http://schemas.openxmlformats.org/drawingml/2006/table">
            <a:tbl>
              <a:tblPr firstRow="1" firstCol="1" bandRow="1"/>
              <a:tblGrid>
                <a:gridCol w="1440160"/>
                <a:gridCol w="9937104"/>
              </a:tblGrid>
              <a:tr h="6963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语言建构与运用　审美鉴赏与创造　思维发展与提升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4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b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zh-CN" sz="2400" b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b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问方式</a:t>
                      </a:r>
                      <a:endParaRPr lang="zh-CN" sz="2400" b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根据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，试谈报告文学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纪实性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文学性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相结合的特点。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《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》是报告文学的典范，请结合选文从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报告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文学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的角度简析其基本特征。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作为一篇报告文学，本文的纪实性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文学性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主要体现在哪些方面？请结合文本简要分析。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0823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分析报告文学特征题的解题思路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明确报告文学的主要特征。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报告文学的主要特征有：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新闻性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报告文学通常能够迅速反映现实生活中的事件和人物，具有很强的时效性。它能够及时将重要的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社会现象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人物事迹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传达给读者，满足人们对即时信息的需求。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纪实性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报告文学基于真实事件和真实人物进行创作，不允许虚构和捏造。它要求作者对所报道的事实进行深入调查和研究，确保内容的真实性和准确性。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2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36712"/>
            <a:ext cx="2007131" cy="369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报告文学在强调真实性和时效性的同时，同样需要具备文学创作的艺术性。这包括通过生动的描写、细腻的情感表达和深刻的思想内涵来吸引读者，使之不仅是一部新闻报道，更是一部具有审美价值的文学作品。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政论性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报告文学往往涉及对社会现象的评价和对国家政策的讨论，具有一定的政论色彩。作者在作品中可能会表达自己的立场和观点，引导读者思考和关注社会问题。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把握分析报告文学特征的解题方法。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审题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仔细阅读题目，明确题目要求和考查的重点。注意题目中的关键词，如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纪实性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等，这些词汇往往是解答问题的切入点。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根据题目要求，分析报告文学的相关特征。例如，题目要求分析报告文学的新闻性，可以从及时性、真实性和报道价值等方面进行阐述。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组织答案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在分析的基础上，组织答案。答案应当结构清晰，逻辑严密。可以采用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总—分—总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的形式，先提出观点，然后进行详细论述，最后总结归纳。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5.eps" descr="id:21474882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3" y="6159700"/>
            <a:ext cx="2007131" cy="369511"/>
          </a:xfrm>
          <a:prstGeom prst="rect">
            <a:avLst/>
          </a:prstGeom>
        </p:spPr>
      </p:pic>
      <p:pic>
        <p:nvPicPr>
          <p:cNvPr id="4" name="手指.eps" descr="id:21474882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6218407"/>
            <a:ext cx="581025" cy="2520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48765" y="6021288"/>
            <a:ext cx="624882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文学类阅读拓展提优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P39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427720" algn="l"/>
              </a:tabLst>
            </a:pPr>
            <a:r>
              <a:rPr lang="en-US" altLang="zh-CN" b="1" dirty="0">
                <a:solidFill>
                  <a:srgbClr val="EA4F5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A4F5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A4F5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42772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伟大的理想只有经过忘我的斗争和牺牲才能胜利实现。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乔万尼奥里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686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医治罪恶的正确方法是和它进行斗争。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泰戈尔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42772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勇敢产生在斗争中，勇气是在每天对困难的顽强抵抗中养成的。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42772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奥斯特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洛夫斯基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2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75939" y="753112"/>
            <a:ext cx="4655115" cy="483820"/>
          </a:xfrm>
          <a:prstGeom prst="rect">
            <a:avLst/>
          </a:prstGeom>
        </p:spPr>
      </p:pic>
      <p:pic>
        <p:nvPicPr>
          <p:cNvPr id="4" name="21XBS8.EPS" descr="id:21474882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1358076"/>
            <a:ext cx="2015490" cy="371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69442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对一个有优越才能的人来说，懂得平等待人，是最伟大、最正直的品质。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69442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	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理查德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斯蒂尔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69442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立国于大地，不可无法也。立国于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世纪文明竞进之秋，尤不可无法，所以障人权，亦所以遏邪辟。法治国之善者，可以绝寇贼、息讼争。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孙中山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69442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法律之前，个人平等也。个人之自由权利，载诸宪章，国法不得而剥夺之，所谓人权是也。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陈独秀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69442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维护自然的不可剥夺的人权和发展人的一切才能，是一切政治团体的目的。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69442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罗伯斯庇尔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2392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人一出生就口含一枚金币，一面写着平等，一面写着自由，这枚金币叫人权。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2392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卢梭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2392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人人天生都是平等的，他们同样有权在地上生活和立足，同样有权享受天赋的自由和他的一份世间福利。人人都应当从事有益的劳动，以便取得生活中必需和有益的东西。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梅叶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2392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人类天生都是自由、平等和独立的，如不得本人的同意，不能把任何人置于这种状态之外，使受制于另一个人的政治权力。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约翰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洛克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2392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一切人，或至少是一个国家的一切公民，或一个社会的一切成员，都应当有平等的政治地位和社会地位。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恩格斯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2392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在一个国家里，也就是说在一个有法律的社会里，自由仅仅是：一个人能够做他应该做的事情，而不被强迫去做他不应该做的事情。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孟德斯鸠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A4F5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A4F5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A4F5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夏衍与《救亡日报》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八一三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变发生后，上海市文化界救亡协会为了更深入地开展抗敌宣传，决定筹办《救亡日报》，并建立由巴金、钱杏邨、茅盾、柯灵、郭沫若、夏衍等三十人组成的编委会。经过夏衍等人夜以继日的忙碌，《救亡日报》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日问世，报社地址设于上海市南京路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今南京东路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大陆商场六楼。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衍作为《救亡日报》的总编辑，不仅负责报纸的组稿、编辑、印刷、发行、对外联络，还常常冒着枪林弹雨到前线采访。一天，他和田汉去沪郊的嘉定前沿阵地，路上遇敌机轰炸，两个人就跳下车，躲避到树下；还有一次，他在夜里赶路，从被炸得只剩一半的桥面通过，很是惊险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38" y="4599007"/>
            <a:ext cx="1008112" cy="39558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358" y="4051194"/>
            <a:ext cx="1008112" cy="395581"/>
          </a:xfrm>
          <a:prstGeom prst="rect">
            <a:avLst/>
          </a:prstGeom>
        </p:spPr>
      </p:pic>
      <p:pic>
        <p:nvPicPr>
          <p:cNvPr id="6" name="教材晒清单.EPS" descr="id:2147488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9795" y="764704"/>
            <a:ext cx="5036720" cy="484818"/>
          </a:xfrm>
          <a:prstGeom prst="rect">
            <a:avLst/>
          </a:prstGeom>
        </p:spPr>
      </p:pic>
      <p:pic>
        <p:nvPicPr>
          <p:cNvPr id="7" name="21XBS1.EPS" descr="id:21474882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1" y="1332876"/>
            <a:ext cx="2015491" cy="37118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3A30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横七竖八</a:t>
            </a: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乱七八糟</a:t>
            </a:r>
            <a:endParaRPr lang="zh-CN" altLang="zh-CN" sz="105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横七竖八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：形容纵横杂乱。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乱七八糟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：形容混乱；乱糟糟的。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杂乱无章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横七竖八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强调方向或排列的杂乱，侧重具体物品的摆放或人的姿态。带有视觉化、具象化的混乱感，常隐含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无序中的规律性缺失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乱七八糟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强调整体状态的混乱，涵盖范围更广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可形容物品、情绪、逻辑等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。带有口语化、情绪化的贬义色彩，强调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混乱带来的负面影响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日，上海沦陷，租界成为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。当晚夏衍愤怒地写下《失去了太阳的都市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海》，强烈谴责日军的暴行。第二天，《救亡日报》刊登此文，随后报纸被人们抢购一空。日军知道后气急败坏，马上勒令《救亡日报》停刊。夏衍迅速把《救亡日报》编辑部转移至一位进步青年家中，在局促的空间内坚持战斗。此时，周恩来指示夏衍去广州，并对他说：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在一个相当长的时期内，你要在国统区工作，党要求你去办报和做文化界的统一战线工作。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日，《救亡日报》出版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沪版终刊号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，夏衍在社论《告别上海读者》中宣告：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上海光复之日，即本报与上海同胞再见之时。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4454233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在上海，有一群和我们年纪相仿的女孩被人骗到上海日本纱厂当女工，从此阳光永远和她们绝缘，陪伴她们的是无尽的黑夜与屈辱。到了现代社会，虽然包身工制度已经不存在了，但同样的管理工人的手段还在个别地方存在着。我们常常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现代包身工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来指代那些遭受不公正待遇的工人。生活总是这样，总有一些污秽妨碍我们对鲜花的赞美。大家不必灰心失望，只要正义在心中，生活将永远阳光灿烂。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关注弱势群体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社会良知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人权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关爱生命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命运的抗争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爱心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素材运用.EPS" descr="id:214748829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6899" y="748179"/>
            <a:ext cx="2023318" cy="38982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2" y="1340768"/>
            <a:ext cx="864096" cy="461665"/>
            <a:chOff x="342748" y="1248196"/>
            <a:chExt cx="864096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2748" y="1277813"/>
              <a:ext cx="864096" cy="395605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5232" y="908720"/>
            <a:ext cx="1389493" cy="39558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被赶出候机楼后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他与利比亚当地的一位好友取得联系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对方把他和同事接到家中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十几个人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横七竖八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地躺在客厅里。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他东一嘴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西一嘴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说了很多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乱七八糟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好多想说的话都忘了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38" y="4159627"/>
            <a:ext cx="1298780" cy="3955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38" y="3095465"/>
            <a:ext cx="1008112" cy="39558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358" y="2564904"/>
            <a:ext cx="1008112" cy="395581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3A30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里应外合</a:t>
            </a: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内外夹攻</a:t>
            </a:r>
            <a:endParaRPr lang="zh-CN" altLang="zh-CN" sz="105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里应外合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：外面攻打，里面接应。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内外夹攻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：内部和外部同时发起攻击。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内部与外部力量相配合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里应外合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的关键性，内部人员为外部行动创造条件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如开门、传递情报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内外夹攻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侧重战术上的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夹击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，使对手腹背受敌。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在莱芜战役中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韩练成与陈毅将军的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里应外合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是促成华东野战军胜利的关键。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敌军被困城中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我军在城内突围、城外强攻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内外夹攻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9928" y="5292578"/>
            <a:ext cx="1364797" cy="39558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38" y="3104091"/>
            <a:ext cx="1008112" cy="3955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358" y="2556278"/>
            <a:ext cx="1008112" cy="39558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3A30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不假思索</a:t>
            </a: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毫不犹豫</a:t>
            </a:r>
            <a:endParaRPr lang="zh-CN" altLang="zh-CN" sz="105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不假思索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：用不着想，形容说话做事迅速。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毫不犹豫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：形容人在处理事情上非常果断，没有片刻迟疑。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做事迅速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不假思索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强调思考过程的缺失，指未经过深刻的思考就做出反应，侧重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未动脑思考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。中性或略带贬义，可能暗含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不够谨慎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毫不犹豫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强调决策时的果断性，指没有片刻迟疑就采取行动，侧重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态度坚定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。褒义为主，强调坚定、果敢的品格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不假思索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提笔就写下了这道难题的答案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让大家看得目瞪口呆。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消防员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毫不犹豫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地冲进火场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展现了职业担当。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38" y="4744765"/>
            <a:ext cx="1298780" cy="39558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38" y="3095465"/>
            <a:ext cx="1008112" cy="3955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358" y="2547652"/>
            <a:ext cx="1008112" cy="39558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4.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睡眼惺忪</a:t>
            </a: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睡意蒙胧</a:t>
            </a:r>
            <a:endParaRPr lang="zh-CN" altLang="zh-CN" sz="105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睡眼惺忪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：形容刚睡醒，视线模糊不清。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睡意蒙眬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：形容因困倦导致意识与视觉双重模糊。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二者都描述未完全清醒的状态。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睡眼惺忪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特指刚睡醒时眼睛未完全睁开、视线模糊的生理状态。中性偏客观，隐含观察视角。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睡意蒙眬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侧重描写因困意导致意识模糊的状态。中性偏主观，常带自我体验。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清晨就有人敲门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睡眼惺忪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地起来开门。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火车摇晃的节奏与困意共振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我望着窗外飞驰的夜景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意识在清醒与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睡意蒙眬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间摇摆。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4454233"/>
          </a:xfrm>
        </p:spPr>
        <p:txBody>
          <a:bodyPr/>
          <a:lstStyle/>
          <a:p>
            <a:pPr indent="71882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本文写于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年，反映的是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战争以后到抗日战争全面爆发以前的国统区的黑暗现实。那时在帝国主义特别是日本帝国主义的经济侵略下，农民生活极为困苦。苏北地区每年都有大批无法度日的农家妇女被诱骗到上海做包身工。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本帝国主义的侵略步步深入，人民的抗日情绪不断高涨，上海工人运动十分活跃，而资本家为了摆脱罢工的威胁，大量雇用包身工来代替普通的自由劳动者。夏衍在纱厂工人的热心帮助下，深入工厂实地观察了三个月，获得了大量第一手资料，整理后写成《包身工》一文。这篇文章的发表对于动员人民反抗日本帝国主义起了积极的作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2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29385"/>
            <a:ext cx="2015490" cy="38851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60854" y="1375584"/>
            <a:ext cx="1460162" cy="461665"/>
            <a:chOff x="345811" y="1394670"/>
            <a:chExt cx="1460162" cy="461665"/>
          </a:xfrm>
        </p:grpSpPr>
        <p:pic>
          <p:nvPicPr>
            <p:cNvPr id="6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 告 文 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报告文学是在真人真事基础上塑造人物形象，以文学手段及时反映现实生活的文学体裁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报告文学与新闻报道、通讯有密切关系，但又有所区别。二者的相同点是都以真人真事为写作对象。区别在于：其一，新闻通讯依附于某一事件，是以事带人；而报告文学是以人带事，事是背景。其二，报告文学有更多的文学色彩，十分注意形象的刻画与细节描写，强调在真人真事的基础上注意文学手法的运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0590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文体知识</a:t>
              </a: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A4F5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文学类文本阅读之分析报告文学的特征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高考戳考点.EPS" descr="id:21474882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74220" y="736141"/>
            <a:ext cx="5036720" cy="515869"/>
          </a:xfrm>
          <a:prstGeom prst="rect">
            <a:avLst/>
          </a:prstGeom>
        </p:spPr>
      </p:pic>
      <p:pic>
        <p:nvPicPr>
          <p:cNvPr id="5" name="分析.EPS" descr="id:21474882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825072"/>
            <a:ext cx="2006438" cy="369546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60854" y="2424256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557888"/>
                <a:gridCol w="9927960"/>
              </a:tblGrid>
              <a:tr h="40872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语言建构与运用　审美鉴赏与创造　思维发展与提升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8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581660"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报告文学是文艺通讯、速写、特写等的总称，被誉为文学创作中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轻骑兵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，能迅速及时地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报告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现实生活中具有典型意义的人物、事件、问题及其发展趋势，迅速地反映现实生活，兼有文学性、新闻性和政论性的特点。因为它是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报告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，要求反映事实，所以具有真实性；因为它是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文学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，又要求所反映的真人真事要有典型性，并允许一定的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艺术加工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，所以具有文学性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4097</Words>
  <Application>WPS 演示</Application>
  <PresentationFormat>自定义</PresentationFormat>
  <Paragraphs>134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润无声</cp:lastModifiedBy>
  <cp:revision>412</cp:revision>
  <dcterms:created xsi:type="dcterms:W3CDTF">2020-11-06T05:24:00Z</dcterms:created>
  <dcterms:modified xsi:type="dcterms:W3CDTF">2025-07-03T06:51:00Z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97D1C7A2FF37464791FCC68C2E5DC138_12</vt:lpwstr>
  </property>
</Properties>
</file>